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63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E2107FA-891A-4F9B-A27F-7E205DF2DA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3E39BF6-2812-4FEB-B50A-6DBEE0DFF6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1BDA14B-6AFB-45B5-BCD5-24DE15FB95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E3CAD2-1FD1-40AC-A2C5-16373B125E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262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A4753C6-2842-4F5E-9409-362BB28AEB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7851E3A-42E9-4A1C-BDF7-D3958DB8DA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E1E4976-343E-420F-8967-797250FF5D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4F955-9A5A-478D-8432-B84241C8D5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567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3A1F506-2AC7-45F0-B3CD-A7EDAA897E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E366AF7-F476-428E-AE28-8048AF4314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B2E172D-0E1D-43B9-A09A-284D4795EF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E389FB-6F28-41B0-BF09-51D6C26EE2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30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0B9C405-6C58-4655-BDA5-5B64BAFACB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6735376-FA64-4616-AB5E-E670E25808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9BD46A1-061F-4EA8-B6C9-BAA28C260F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57D1B0-141C-4E64-8ECC-C61F21CDB6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491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F9AFE52-1F16-4D03-B3D8-55D97D1B6D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9DC74AE-F75C-450E-B72D-7FBBD2C0E5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591B387-7F65-4552-BAD6-7176068BFC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24A94E-F44E-43CB-83D6-7FF73E7007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7123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35A0B63-CB06-4EF0-A3FE-6909F91943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D3FC32D-155C-40DC-9807-FF06494537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98D27F0-64D7-440D-AD9F-434899A702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19411D-EA86-4F3E-A1EA-160B479D65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950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89157674-CA7A-4E19-839E-C85F8F98C0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F2FB0D16-E2EE-4CE2-9308-1CB7A57E10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810B631D-DD0F-48FE-B1E4-50270250BE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8D771C-96F3-4C39-B598-00FAAF6DB6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99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E71C4D6F-1544-482D-86B4-C9CAB26077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A007DFB-7956-4381-8DA8-699B77DB9A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79DCED95-EA22-4C45-BFB3-5154AB1CCA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7DA361-3954-4C0B-AC42-4BC01740F1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111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42707B2-33CE-4EDA-89D8-3BF0465264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3107B32-CE08-4C36-90F6-4CE784346E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A6BDD2C8-5978-4E97-B768-CAE0618D8C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1E5A2C-8BA4-4F6C-AB64-930E3748E7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98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E2ACE07-71E4-4C9C-AE46-67EF7AC10C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6E4D59E-FF76-420F-BF1D-C7056E6943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8A05D5B-2C3C-4CB1-B823-AA0483AE0C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8E30D1-702D-44CF-AF4E-E2CE6A05D7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6753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AFAC2F0-82E7-4EF6-864C-9C817DDC5D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DCF337B-4954-4351-916D-4300C9C480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581BCB9-AB30-4169-A248-15376251AB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63B5F2-F2C2-496B-B8C3-3180E0C117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839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53B99F21-A1EE-4D9E-BD5E-0FC28CE5E3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17E1B5DB-65DE-4F88-A366-10EC1A3D9D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0C7347B2-FD7B-4C01-897F-A5C2F4C450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15EB24D3-F372-480E-8457-3E2DEA4C3F2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DF085438-BF8B-4B87-9C1D-4333D22272D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5A9D27D-C0CD-4718-8B9F-EA3E58893B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2.bin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xmlns="" id="{B2DEC421-0E22-427C-9D75-B8F362849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8600"/>
            <a:ext cx="6096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10:ĐƯỜNG THẲNG SONG SONG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MỘT ĐƯỜNG THẲNG CHO TRƯỚC</a:t>
            </a:r>
          </a:p>
        </p:txBody>
      </p:sp>
      <p:pic>
        <p:nvPicPr>
          <p:cNvPr id="3075" name="Picture 3" descr="j0293236">
            <a:extLst>
              <a:ext uri="{FF2B5EF4-FFF2-40B4-BE49-F238E27FC236}">
                <a16:creationId xmlns:a16="http://schemas.microsoft.com/office/drawing/2014/main" xmlns="" id="{244A1D5D-F681-4E20-A84E-E9233FC16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81200"/>
            <a:ext cx="13716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4">
            <a:extLst>
              <a:ext uri="{FF2B5EF4-FFF2-40B4-BE49-F238E27FC236}">
                <a16:creationId xmlns:a16="http://schemas.microsoft.com/office/drawing/2014/main" xmlns="" id="{36962D47-8D0F-4A8F-8980-02E131F0E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057400"/>
            <a:ext cx="7543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vi-VN" altLang="en-US" sz="1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?1:Cho hai đường thẳng song song a và b (h.93). Gọi A và B là hai điểm bất kì thuộc đường thẳng a, AH và BK là các đường vuông góc kẻ từ A và B đến đường thẳng b.Gọi độ dài AH là h. Tính độ dài BK theo h?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xmlns="" id="{A140EB57-84A1-4F2A-9D6E-49F3186FF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685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000" b="1" u="sng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1.Khoảng cách giữa hai đường thẳng song song</a:t>
            </a:r>
          </a:p>
        </p:txBody>
      </p:sp>
      <p:sp>
        <p:nvSpPr>
          <p:cNvPr id="3078" name="Line 6">
            <a:extLst>
              <a:ext uri="{FF2B5EF4-FFF2-40B4-BE49-F238E27FC236}">
                <a16:creationId xmlns:a16="http://schemas.microsoft.com/office/drawing/2014/main" xmlns="" id="{5CB6539E-0782-471F-A914-FC3AE4AE0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8100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Line 7">
            <a:extLst>
              <a:ext uri="{FF2B5EF4-FFF2-40B4-BE49-F238E27FC236}">
                <a16:creationId xmlns:a16="http://schemas.microsoft.com/office/drawing/2014/main" xmlns="" id="{5DEC19CF-35F2-4EFF-918D-DB60012C0753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572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Line 8">
            <a:extLst>
              <a:ext uri="{FF2B5EF4-FFF2-40B4-BE49-F238E27FC236}">
                <a16:creationId xmlns:a16="http://schemas.microsoft.com/office/drawing/2014/main" xmlns="" id="{DBB69451-C7AB-45DA-9ADF-47F230419DC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810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Line 9">
            <a:extLst>
              <a:ext uri="{FF2B5EF4-FFF2-40B4-BE49-F238E27FC236}">
                <a16:creationId xmlns:a16="http://schemas.microsoft.com/office/drawing/2014/main" xmlns="" id="{C9E6468E-5CCB-4FE2-93CD-EE009D22A3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xmlns="" id="{FD1DF76D-5562-4F5A-92EF-14F85E707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429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083" name="Text Box 11">
            <a:extLst>
              <a:ext uri="{FF2B5EF4-FFF2-40B4-BE49-F238E27FC236}">
                <a16:creationId xmlns:a16="http://schemas.microsoft.com/office/drawing/2014/main" xmlns="" id="{F6108AFD-E134-4448-8C6A-D7FB4F5F7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429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084" name="Text Box 12">
            <a:extLst>
              <a:ext uri="{FF2B5EF4-FFF2-40B4-BE49-F238E27FC236}">
                <a16:creationId xmlns:a16="http://schemas.microsoft.com/office/drawing/2014/main" xmlns="" id="{4F52C7CF-0B18-4488-BF3A-174C2816D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4290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085" name="Text Box 13">
            <a:extLst>
              <a:ext uri="{FF2B5EF4-FFF2-40B4-BE49-F238E27FC236}">
                <a16:creationId xmlns:a16="http://schemas.microsoft.com/office/drawing/2014/main" xmlns="" id="{C9A72160-D9DD-4F7C-80E2-66350CECF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062" name="Text Box 14">
            <a:extLst>
              <a:ext uri="{FF2B5EF4-FFF2-40B4-BE49-F238E27FC236}">
                <a16:creationId xmlns:a16="http://schemas.microsoft.com/office/drawing/2014/main" xmlns="" id="{40DAEEFD-BAB2-463A-952A-B52E4FE6F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800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7" name="Text Box 15">
            <a:extLst>
              <a:ext uri="{FF2B5EF4-FFF2-40B4-BE49-F238E27FC236}">
                <a16:creationId xmlns:a16="http://schemas.microsoft.com/office/drawing/2014/main" xmlns="" id="{E6976A9F-859E-4A93-A4FB-1FCC803ED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724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3088" name="Text Box 16">
            <a:extLst>
              <a:ext uri="{FF2B5EF4-FFF2-40B4-BE49-F238E27FC236}">
                <a16:creationId xmlns:a16="http://schemas.microsoft.com/office/drawing/2014/main" xmlns="" id="{2455E6E0-C7A5-4B51-8AC0-66231498C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724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3089" name="Rectangle 17">
            <a:extLst>
              <a:ext uri="{FF2B5EF4-FFF2-40B4-BE49-F238E27FC236}">
                <a16:creationId xmlns:a16="http://schemas.microsoft.com/office/drawing/2014/main" xmlns="" id="{A75BA14D-DCD0-46BC-A25E-0F577627B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4196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0" name="Rectangle 18">
            <a:extLst>
              <a:ext uri="{FF2B5EF4-FFF2-40B4-BE49-F238E27FC236}">
                <a16:creationId xmlns:a16="http://schemas.microsoft.com/office/drawing/2014/main" xmlns="" id="{3B708AF9-24FF-4B7A-9AF6-74E1D0980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4196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1" name="Text Box 19">
            <a:extLst>
              <a:ext uri="{FF2B5EF4-FFF2-40B4-BE49-F238E27FC236}">
                <a16:creationId xmlns:a16="http://schemas.microsoft.com/office/drawing/2014/main" xmlns="" id="{8552C5FF-5C63-4FE7-A5AC-436E72C59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038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3092" name="Line 20">
            <a:extLst>
              <a:ext uri="{FF2B5EF4-FFF2-40B4-BE49-F238E27FC236}">
                <a16:creationId xmlns:a16="http://schemas.microsoft.com/office/drawing/2014/main" xmlns="" id="{0EDFE259-BD48-46C8-8A9C-06D00CDD3F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50356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Text Box 21">
            <a:extLst>
              <a:ext uri="{FF2B5EF4-FFF2-40B4-BE49-F238E27FC236}">
                <a16:creationId xmlns:a16="http://schemas.microsoft.com/office/drawing/2014/main" xmlns="" id="{0E4026BC-5E52-45A7-B4A9-1F10F16E0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124200"/>
            <a:ext cx="32766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18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4" name="Text Box 22">
            <a:extLst>
              <a:ext uri="{FF2B5EF4-FFF2-40B4-BE49-F238E27FC236}">
                <a16:creationId xmlns:a16="http://schemas.microsoft.com/office/drawing/2014/main" xmlns="" id="{64D177D3-52F3-476B-93B2-9099B0641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390106"/>
            <a:ext cx="4495800" cy="35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 giác ABKH có: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 // BK (Cùng vuông góc với b)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 // KH (do a // b)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ABKH là hình bình hành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ABKH Có một góc vuông nên là hình chữ nhật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71" name="Object 23">
            <a:extLst>
              <a:ext uri="{FF2B5EF4-FFF2-40B4-BE49-F238E27FC236}">
                <a16:creationId xmlns:a16="http://schemas.microsoft.com/office/drawing/2014/main" xmlns="" id="{06885AD8-1B03-4BE1-84AE-77F685A325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Equation" r:id="rId5" imgW="114102" imgH="177492" progId="Equation.DSMT4">
                  <p:embed/>
                </p:oleObj>
              </mc:Choice>
              <mc:Fallback>
                <p:oleObj name="Equation" r:id="rId5" imgW="114102" imgH="177492" progId="Equation.DSMT4">
                  <p:embed/>
                  <p:pic>
                    <p:nvPicPr>
                      <p:cNvPr id="2071" name="Object 23">
                        <a:extLst>
                          <a:ext uri="{FF2B5EF4-FFF2-40B4-BE49-F238E27FC236}">
                            <a16:creationId xmlns:a16="http://schemas.microsoft.com/office/drawing/2014/main" xmlns="" id="{06885AD8-1B03-4BE1-84AE-77F685A325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24">
            <a:extLst>
              <a:ext uri="{FF2B5EF4-FFF2-40B4-BE49-F238E27FC236}">
                <a16:creationId xmlns:a16="http://schemas.microsoft.com/office/drawing/2014/main" xmlns="" id="{4E8DD85D-90B9-4A38-93B2-5E755D5353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6096000"/>
          <a:ext cx="6858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" name="Equation" r:id="rId7" imgW="190417" imgH="152334" progId="Equation.DSMT4">
                  <p:embed/>
                </p:oleObj>
              </mc:Choice>
              <mc:Fallback>
                <p:oleObj name="Equation" r:id="rId7" imgW="190417" imgH="152334" progId="Equation.DSMT4">
                  <p:embed/>
                  <p:pic>
                    <p:nvPicPr>
                      <p:cNvPr id="3096" name="Object 24">
                        <a:extLst>
                          <a:ext uri="{FF2B5EF4-FFF2-40B4-BE49-F238E27FC236}">
                            <a16:creationId xmlns:a16="http://schemas.microsoft.com/office/drawing/2014/main" xmlns="" id="{4E8DD85D-90B9-4A38-93B2-5E755D5353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6096000"/>
                        <a:ext cx="6858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7" name="Text Box 25">
            <a:extLst>
              <a:ext uri="{FF2B5EF4-FFF2-40B4-BE49-F238E27FC236}">
                <a16:creationId xmlns:a16="http://schemas.microsoft.com/office/drawing/2014/main" xmlns="" id="{9F58153A-E3F0-4836-9A25-0D131B611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0960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BK</a:t>
            </a: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AH=h</a:t>
            </a: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8992"/>
    </mc:Choice>
    <mc:Fallback xmlns="">
      <p:transition spd="slow" advTm="13899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3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6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9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5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8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1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4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3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9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2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5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1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4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7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0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6" grpId="1"/>
      <p:bldP spid="3077" grpId="0"/>
      <p:bldP spid="3077" grpId="1"/>
      <p:bldP spid="3082" grpId="0"/>
      <p:bldP spid="3082" grpId="1"/>
      <p:bldP spid="3083" grpId="0"/>
      <p:bldP spid="3083" grpId="1"/>
      <p:bldP spid="3084" grpId="0"/>
      <p:bldP spid="3084" grpId="1"/>
      <p:bldP spid="3085" grpId="0"/>
      <p:bldP spid="3085" grpId="1"/>
      <p:bldP spid="3087" grpId="0"/>
      <p:bldP spid="3087" grpId="1"/>
      <p:bldP spid="3088" grpId="0"/>
      <p:bldP spid="3088" grpId="1"/>
      <p:bldP spid="3089" grpId="0" animBg="1"/>
      <p:bldP spid="3089" grpId="1" animBg="1"/>
      <p:bldP spid="3090" grpId="0" animBg="1"/>
      <p:bldP spid="3090" grpId="1" animBg="1"/>
      <p:bldP spid="3091" grpId="0"/>
      <p:bldP spid="3091" grpId="1"/>
      <p:bldP spid="3093" grpId="0"/>
      <p:bldP spid="3093" grpId="1"/>
      <p:bldP spid="3094" grpId="0"/>
      <p:bldP spid="3094" grpId="1"/>
      <p:bldP spid="3097" grpId="0"/>
      <p:bldP spid="3097" grpId="1"/>
    </p:bldLst>
  </p:timing>
  <p:extLst mod="1">
    <p:ext uri="{E180D4A7-C9FB-4DFB-919C-405C955672EB}">
      <p14:showEvtLst xmlns:p14="http://schemas.microsoft.com/office/powerpoint/2010/main">
        <p14:playEvt time="2618" objId="9"/>
        <p14:pauseEvt time="2618" objId="9"/>
        <p14:resumeEvt time="3844" objId="9"/>
        <p14:pauseEvt time="4146" objId="9"/>
        <p14:resumeEvt time="4370" objId="9"/>
        <p14:stopEvt time="138867" objId="9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1219200"/>
            <a:ext cx="4953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1/Định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nghĩa:Khoảng cách giữa hai đường thẳng song song là khoảng cách từ một điểm tùy ý trên đường thẳng này đến đường thẳng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kia.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2/Tính chất:Các điểm cách đường thẳng b một khoảng bằng h nằm trên hai đường thẳng song song với b và cách b một khoảng bằng h.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*Nhận xét: skg/101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677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xmlns="" id="{AD8807DF-EB71-460D-AE0B-E2496E79A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52400"/>
            <a:ext cx="632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Text Box 3">
            <a:extLst>
              <a:ext uri="{FF2B5EF4-FFF2-40B4-BE49-F238E27FC236}">
                <a16:creationId xmlns:a16="http://schemas.microsoft.com/office/drawing/2014/main" xmlns="" id="{74D2A1A1-D38D-4F66-9382-9C9C5D28B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8600"/>
            <a:ext cx="6096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10:ĐƯỜNG THẲNG SONG SONG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MỘT ĐƯỜNG THẲNG CHO TRƯỚC</a:t>
            </a: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xmlns="" id="{34B806C7-EFCF-4765-BB7C-0D7FF9D96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868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000" b="1" u="sng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1.Khoảng</a:t>
            </a:r>
            <a:r>
              <a:rPr lang="en-US" altLang="en-US" sz="2000" b="1" u="sng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000" b="1" u="sng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giữa hai đường thẳng song song</a:t>
            </a:r>
          </a:p>
        </p:txBody>
      </p:sp>
      <p:pic>
        <p:nvPicPr>
          <p:cNvPr id="4102" name="Picture 6" descr="j0293236">
            <a:extLst>
              <a:ext uri="{FF2B5EF4-FFF2-40B4-BE49-F238E27FC236}">
                <a16:creationId xmlns:a16="http://schemas.microsoft.com/office/drawing/2014/main" xmlns="" id="{D23D67B3-3697-4A7C-AAF7-B1AB22BB38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9800"/>
            <a:ext cx="13716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7">
            <a:extLst>
              <a:ext uri="{FF2B5EF4-FFF2-40B4-BE49-F238E27FC236}">
                <a16:creationId xmlns:a16="http://schemas.microsoft.com/office/drawing/2014/main" xmlns="" id="{816C5051-B19A-45AB-A31E-CFA02BECE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362200"/>
            <a:ext cx="74676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vi-VN" alt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 Cho đường thẳng b.Gọi a và a’ là hai đường thẳng song song với đường thẳng b và cùng cách đường thẳng b một khoảng bằng h (h.94),(I) và(II) là các nửa mặt phẳng bờ b.Gọi M, M’ là các điểm cách đường thẳng b một khoảng bằng h, trong đó M thuộc nửa mặt phẳng (I), M’ thuộc nửa mặt phẳng (II).Chứng minh rằng M  thuộc a và M’ thuộc a’</a:t>
            </a:r>
          </a:p>
        </p:txBody>
      </p:sp>
      <p:graphicFrame>
        <p:nvGraphicFramePr>
          <p:cNvPr id="3079" name="Object 8">
            <a:extLst>
              <a:ext uri="{FF2B5EF4-FFF2-40B4-BE49-F238E27FC236}">
                <a16:creationId xmlns:a16="http://schemas.microsoft.com/office/drawing/2014/main" xmlns="" id="{682AA38D-894E-41F4-84D6-DE6F689B5C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38513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5" imgW="114102" imgH="177492" progId="Equation.DSMT4">
                  <p:embed/>
                </p:oleObj>
              </mc:Choice>
              <mc:Fallback>
                <p:oleObj name="Equation" r:id="rId5" imgW="114102" imgH="177492" progId="Equation.DSMT4">
                  <p:embed/>
                  <p:pic>
                    <p:nvPicPr>
                      <p:cNvPr id="3079" name="Object 8">
                        <a:extLst>
                          <a:ext uri="{FF2B5EF4-FFF2-40B4-BE49-F238E27FC236}">
                            <a16:creationId xmlns:a16="http://schemas.microsoft.com/office/drawing/2014/main" xmlns="" id="{682AA38D-894E-41F4-84D6-DE6F689B5C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38513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Line 9">
            <a:extLst>
              <a:ext uri="{FF2B5EF4-FFF2-40B4-BE49-F238E27FC236}">
                <a16:creationId xmlns:a16="http://schemas.microsoft.com/office/drawing/2014/main" xmlns="" id="{2B064E53-750B-4103-9724-4B1F6BD13CF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4343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10">
            <a:extLst>
              <a:ext uri="{FF2B5EF4-FFF2-40B4-BE49-F238E27FC236}">
                <a16:creationId xmlns:a16="http://schemas.microsoft.com/office/drawing/2014/main" xmlns="" id="{11CE20E1-3746-4A41-80E7-7BBD7CE19D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51816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11">
            <a:extLst>
              <a:ext uri="{FF2B5EF4-FFF2-40B4-BE49-F238E27FC236}">
                <a16:creationId xmlns:a16="http://schemas.microsoft.com/office/drawing/2014/main" xmlns="" id="{67E86028-FC50-4FCD-AAE3-CBE0CE43D090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6019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12">
            <a:extLst>
              <a:ext uri="{FF2B5EF4-FFF2-40B4-BE49-F238E27FC236}">
                <a16:creationId xmlns:a16="http://schemas.microsoft.com/office/drawing/2014/main" xmlns="" id="{A3DEB409-F63C-48A7-819B-6B27EB5D26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343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9" name="Line 13">
            <a:extLst>
              <a:ext uri="{FF2B5EF4-FFF2-40B4-BE49-F238E27FC236}">
                <a16:creationId xmlns:a16="http://schemas.microsoft.com/office/drawing/2014/main" xmlns="" id="{82E75349-8A6D-4A6C-B46B-2819E712B56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343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Line 14">
            <a:extLst>
              <a:ext uri="{FF2B5EF4-FFF2-40B4-BE49-F238E27FC236}">
                <a16:creationId xmlns:a16="http://schemas.microsoft.com/office/drawing/2014/main" xmlns="" id="{D7D71FBF-6A05-4015-AB50-2A355E8B8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5181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1" name="Line 15">
            <a:extLst>
              <a:ext uri="{FF2B5EF4-FFF2-40B4-BE49-F238E27FC236}">
                <a16:creationId xmlns:a16="http://schemas.microsoft.com/office/drawing/2014/main" xmlns="" id="{C94FB5D8-8855-4A48-9706-27518AB19D0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5181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2" name="Text Box 16">
            <a:extLst>
              <a:ext uri="{FF2B5EF4-FFF2-40B4-BE49-F238E27FC236}">
                <a16:creationId xmlns:a16="http://schemas.microsoft.com/office/drawing/2014/main" xmlns="" id="{77745F80-2A72-42B5-A2ED-8063C30F8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6482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(I)</a:t>
            </a:r>
          </a:p>
        </p:txBody>
      </p:sp>
      <p:sp>
        <p:nvSpPr>
          <p:cNvPr id="4113" name="Text Box 17">
            <a:extLst>
              <a:ext uri="{FF2B5EF4-FFF2-40B4-BE49-F238E27FC236}">
                <a16:creationId xmlns:a16="http://schemas.microsoft.com/office/drawing/2014/main" xmlns="" id="{666AE9EA-99B1-4633-9037-266AE5B0E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(II)</a:t>
            </a:r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xmlns="" id="{60C9EC4E-D366-4647-974B-EACFC64D9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1816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xmlns="" id="{655DCAB3-9FB2-468B-A3A5-8833A7E3D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0292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6" name="Rectangle 20">
            <a:extLst>
              <a:ext uri="{FF2B5EF4-FFF2-40B4-BE49-F238E27FC236}">
                <a16:creationId xmlns:a16="http://schemas.microsoft.com/office/drawing/2014/main" xmlns="" id="{1D64B81E-AD8C-4B1F-948A-3D8BEF493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58674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2" name="Rectangle 21">
            <a:extLst>
              <a:ext uri="{FF2B5EF4-FFF2-40B4-BE49-F238E27FC236}">
                <a16:creationId xmlns:a16="http://schemas.microsoft.com/office/drawing/2014/main" xmlns="" id="{C90FE0C1-E138-4FBF-96AE-CF1CC439C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209800" y="60960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8" name="Rectangle 22">
            <a:extLst>
              <a:ext uri="{FF2B5EF4-FFF2-40B4-BE49-F238E27FC236}">
                <a16:creationId xmlns:a16="http://schemas.microsoft.com/office/drawing/2014/main" xmlns="" id="{705AF05D-2EF9-4DD3-B9BC-C487E6396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0292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9" name="Text Box 23">
            <a:extLst>
              <a:ext uri="{FF2B5EF4-FFF2-40B4-BE49-F238E27FC236}">
                <a16:creationId xmlns:a16="http://schemas.microsoft.com/office/drawing/2014/main" xmlns="" id="{935581C9-0D33-4327-9C79-FF18037AD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962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120" name="Text Box 24">
            <a:extLst>
              <a:ext uri="{FF2B5EF4-FFF2-40B4-BE49-F238E27FC236}">
                <a16:creationId xmlns:a16="http://schemas.microsoft.com/office/drawing/2014/main" xmlns="" id="{109F7F4F-D804-4997-97BD-4930BD038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800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4121" name="Text Box 25">
            <a:extLst>
              <a:ext uri="{FF2B5EF4-FFF2-40B4-BE49-F238E27FC236}">
                <a16:creationId xmlns:a16="http://schemas.microsoft.com/office/drawing/2014/main" xmlns="" id="{EF169C6D-35FA-43AB-8403-C90346AB8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486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a’</a:t>
            </a:r>
          </a:p>
        </p:txBody>
      </p:sp>
      <p:sp>
        <p:nvSpPr>
          <p:cNvPr id="4122" name="Text Box 26">
            <a:extLst>
              <a:ext uri="{FF2B5EF4-FFF2-40B4-BE49-F238E27FC236}">
                <a16:creationId xmlns:a16="http://schemas.microsoft.com/office/drawing/2014/main" xmlns="" id="{CC7C8509-EEE9-4B3A-AA16-12AC73D10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962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123" name="Text Box 27">
            <a:extLst>
              <a:ext uri="{FF2B5EF4-FFF2-40B4-BE49-F238E27FC236}">
                <a16:creationId xmlns:a16="http://schemas.microsoft.com/office/drawing/2014/main" xmlns="" id="{62C4580C-2115-4D35-B15A-FA62D424A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4124" name="Text Box 28">
            <a:extLst>
              <a:ext uri="{FF2B5EF4-FFF2-40B4-BE49-F238E27FC236}">
                <a16:creationId xmlns:a16="http://schemas.microsoft.com/office/drawing/2014/main" xmlns="" id="{CAE1E116-D86F-44FE-82CE-98132BBFC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876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H’</a:t>
            </a:r>
          </a:p>
        </p:txBody>
      </p:sp>
      <p:sp>
        <p:nvSpPr>
          <p:cNvPr id="4125" name="Text Box 29">
            <a:extLst>
              <a:ext uri="{FF2B5EF4-FFF2-40B4-BE49-F238E27FC236}">
                <a16:creationId xmlns:a16="http://schemas.microsoft.com/office/drawing/2014/main" xmlns="" id="{45A3A8AA-1204-4BB3-8BE0-1F7CDB510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960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A’</a:t>
            </a:r>
          </a:p>
        </p:txBody>
      </p:sp>
      <p:sp>
        <p:nvSpPr>
          <p:cNvPr id="4126" name="Text Box 30">
            <a:extLst>
              <a:ext uri="{FF2B5EF4-FFF2-40B4-BE49-F238E27FC236}">
                <a16:creationId xmlns:a16="http://schemas.microsoft.com/office/drawing/2014/main" xmlns="" id="{BE55B758-4BF8-4ABF-892A-B3F9772F0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4127" name="Text Box 31">
            <a:extLst>
              <a:ext uri="{FF2B5EF4-FFF2-40B4-BE49-F238E27FC236}">
                <a16:creationId xmlns:a16="http://schemas.microsoft.com/office/drawing/2014/main" xmlns="" id="{526670C7-ACE6-4F4B-BADC-DC5B46872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410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4128" name="Text Box 32">
            <a:extLst>
              <a:ext uri="{FF2B5EF4-FFF2-40B4-BE49-F238E27FC236}">
                <a16:creationId xmlns:a16="http://schemas.microsoft.com/office/drawing/2014/main" xmlns="" id="{03553262-0614-4BB2-83ED-47741E64D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4129" name="Text Box 33">
            <a:extLst>
              <a:ext uri="{FF2B5EF4-FFF2-40B4-BE49-F238E27FC236}">
                <a16:creationId xmlns:a16="http://schemas.microsoft.com/office/drawing/2014/main" xmlns="" id="{551B1E56-6C9C-48C9-A629-2D7D60C8E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486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4130" name="Text Box 34">
            <a:extLst>
              <a:ext uri="{FF2B5EF4-FFF2-40B4-BE49-F238E27FC236}">
                <a16:creationId xmlns:a16="http://schemas.microsoft.com/office/drawing/2014/main" xmlns="" id="{1B338D2C-B458-494D-9E94-5D45F110C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038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4131" name="Text Box 35">
            <a:extLst>
              <a:ext uri="{FF2B5EF4-FFF2-40B4-BE49-F238E27FC236}">
                <a16:creationId xmlns:a16="http://schemas.microsoft.com/office/drawing/2014/main" xmlns="" id="{D79FBE79-901F-447F-9E54-3023823B0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257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4132" name="Text Box 36">
            <a:extLst>
              <a:ext uri="{FF2B5EF4-FFF2-40B4-BE49-F238E27FC236}">
                <a16:creationId xmlns:a16="http://schemas.microsoft.com/office/drawing/2014/main" xmlns="" id="{CE058800-9534-435A-8964-0772100DE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876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K’</a:t>
            </a:r>
          </a:p>
        </p:txBody>
      </p:sp>
      <p:sp>
        <p:nvSpPr>
          <p:cNvPr id="4133" name="Text Box 37">
            <a:extLst>
              <a:ext uri="{FF2B5EF4-FFF2-40B4-BE49-F238E27FC236}">
                <a16:creationId xmlns:a16="http://schemas.microsoft.com/office/drawing/2014/main" xmlns="" id="{B824D204-452F-4EE1-A80A-D7AD37B91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61722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M’</a:t>
            </a:r>
          </a:p>
        </p:txBody>
      </p:sp>
      <p:sp>
        <p:nvSpPr>
          <p:cNvPr id="4134" name="Line 38">
            <a:extLst>
              <a:ext uri="{FF2B5EF4-FFF2-40B4-BE49-F238E27FC236}">
                <a16:creationId xmlns:a16="http://schemas.microsoft.com/office/drawing/2014/main" xmlns="" id="{FD475703-CAC6-4D4C-8699-D30FA3EA31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8862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Text Box 39">
            <a:extLst>
              <a:ext uri="{FF2B5EF4-FFF2-40B4-BE49-F238E27FC236}">
                <a16:creationId xmlns:a16="http://schemas.microsoft.com/office/drawing/2014/main" xmlns="" id="{C4536E70-9951-4649-9014-EF964371A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962400"/>
            <a:ext cx="4038600" cy="244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1800" b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 giác AHKM có hai cạnh đối AH,MK song song và bằng nhau nên là hình bình hành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-&gt;AM // b.Vậy M thuộc a.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minh M’ thuộc a’ chứng minh tương tự</a:t>
            </a:r>
          </a:p>
        </p:txBody>
      </p:sp>
      <p:sp>
        <p:nvSpPr>
          <p:cNvPr id="3111" name="Text Box 41">
            <a:extLst>
              <a:ext uri="{FF2B5EF4-FFF2-40B4-BE49-F238E27FC236}">
                <a16:creationId xmlns:a16="http://schemas.microsoft.com/office/drawing/2014/main" xmlns="" id="{DDA77C33-5D11-4717-838F-5AEE9AF48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695450"/>
            <a:ext cx="807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000" b="1" u="sng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2.Tính chất của các điểm cách đều một đường thẳng cho trước</a:t>
            </a:r>
            <a:endParaRPr lang="en-US" altLang="en-US" sz="2000" b="1" u="sng" dirty="0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615"/>
    </mc:Choice>
    <mc:Fallback xmlns="">
      <p:transition spd="slow" advTm="11161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800" decel="1000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800" decel="1000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800" decel="1000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800" decel="1000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12" grpId="0"/>
      <p:bldP spid="4113" grpId="0"/>
      <p:bldP spid="4114" grpId="0" animBg="1"/>
      <p:bldP spid="4115" grpId="0" animBg="1"/>
      <p:bldP spid="4116" grpId="0" animBg="1"/>
      <p:bldP spid="4118" grpId="0" animBg="1"/>
      <p:bldP spid="4119" grpId="0"/>
      <p:bldP spid="4120" grpId="0"/>
      <p:bldP spid="4121" grpId="0"/>
      <p:bldP spid="4122" grpId="0"/>
      <p:bldP spid="4123" grpId="0"/>
      <p:bldP spid="4124" grpId="0"/>
      <p:bldP spid="4125" grpId="0"/>
      <p:bldP spid="4126" grpId="0"/>
      <p:bldP spid="4127" grpId="0"/>
      <p:bldP spid="4128" grpId="0"/>
      <p:bldP spid="4129" grpId="0"/>
      <p:bldP spid="4130" grpId="0"/>
      <p:bldP spid="4131" grpId="0"/>
      <p:bldP spid="4132" grpId="0"/>
      <p:bldP spid="4133" grpId="0"/>
      <p:bldP spid="4135" grpId="0"/>
    </p:bldLst>
  </p:timing>
  <p:extLst mod="1">
    <p:ext uri="{E180D4A7-C9FB-4DFB-919C-405C955672EB}">
      <p14:showEvtLst xmlns:p14="http://schemas.microsoft.com/office/powerpoint/2010/main">
        <p14:playEvt time="3576" objId="8"/>
        <p14:pauseEvt time="3576" objId="8"/>
        <p14:resumeEvt time="4670" objId="8"/>
        <p14:pauseEvt time="4808" objId="8"/>
        <p14:resumeEvt time="5229" objId="8"/>
        <p14:stopEvt time="111615" objId="8"/>
      </p14:showEvt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>
            <a:extLst>
              <a:ext uri="{FF2B5EF4-FFF2-40B4-BE49-F238E27FC236}">
                <a16:creationId xmlns:a16="http://schemas.microsoft.com/office/drawing/2014/main" xmlns="" id="{C186B2D5-9EA7-403D-975E-01D9253B0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0"/>
            <a:ext cx="502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xmlns="" id="{DF30C97B-538A-448C-B58C-8DEECF29B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8600"/>
            <a:ext cx="6096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10:ĐƯỜNG THẲNG SONG SONG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MỘT ĐƯỜNG THẲNG CHO TRƯỚC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1F929DE7-2091-4847-8019-E8868FAE4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70000"/>
            <a:ext cx="73196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000" b="1" u="sng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1.Khoảng cách giữa hai đường thẳng song </a:t>
            </a:r>
            <a:r>
              <a:rPr lang="vi-VN" altLang="en-US" sz="2000" b="1" u="sng" dirty="0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song: (SGK trang 101)</a:t>
            </a:r>
            <a:endParaRPr lang="vi-VN" altLang="en-US" sz="2000" b="1" u="sng" dirty="0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9" name="Picture 9" descr="j0293236">
            <a:extLst>
              <a:ext uri="{FF2B5EF4-FFF2-40B4-BE49-F238E27FC236}">
                <a16:creationId xmlns:a16="http://schemas.microsoft.com/office/drawing/2014/main" xmlns="" id="{1E5A5BCF-A4D9-4330-96A7-B9F88E775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9800"/>
            <a:ext cx="9906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Text Box 10">
            <a:extLst>
              <a:ext uri="{FF2B5EF4-FFF2-40B4-BE49-F238E27FC236}">
                <a16:creationId xmlns:a16="http://schemas.microsoft.com/office/drawing/2014/main" xmlns="" id="{C9104D57-7E25-4882-AF1C-A9A13AE96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057400"/>
            <a:ext cx="685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?3Xét </a:t>
            </a: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 </a:t>
            </a: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giác ABC có cạnh BC cố định luôn bằng 2 cm(h.95) Đỉnh A của các tam giác nằm trên đường nào?</a:t>
            </a:r>
          </a:p>
        </p:txBody>
      </p:sp>
      <p:sp>
        <p:nvSpPr>
          <p:cNvPr id="5131" name="Line 11">
            <a:extLst>
              <a:ext uri="{FF2B5EF4-FFF2-40B4-BE49-F238E27FC236}">
                <a16:creationId xmlns:a16="http://schemas.microsoft.com/office/drawing/2014/main" xmlns="" id="{2CF64F2E-82C7-496B-AF94-9DCD4710AA4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7150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Line 12">
            <a:extLst>
              <a:ext uri="{FF2B5EF4-FFF2-40B4-BE49-F238E27FC236}">
                <a16:creationId xmlns:a16="http://schemas.microsoft.com/office/drawing/2014/main" xmlns="" id="{BF3D4E08-A916-4A8D-85A3-0BA1A99D32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4495800"/>
            <a:ext cx="70485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3" name="Line 13">
            <a:extLst>
              <a:ext uri="{FF2B5EF4-FFF2-40B4-BE49-F238E27FC236}">
                <a16:creationId xmlns:a16="http://schemas.microsoft.com/office/drawing/2014/main" xmlns="" id="{248766F2-A69E-4D4F-81EC-1394FA310096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4495800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Line 14">
            <a:extLst>
              <a:ext uri="{FF2B5EF4-FFF2-40B4-BE49-F238E27FC236}">
                <a16:creationId xmlns:a16="http://schemas.microsoft.com/office/drawing/2014/main" xmlns="" id="{3AA6682E-CF82-4F00-99F8-2BFAB9DD77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715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Line 15">
            <a:extLst>
              <a:ext uri="{FF2B5EF4-FFF2-40B4-BE49-F238E27FC236}">
                <a16:creationId xmlns:a16="http://schemas.microsoft.com/office/drawing/2014/main" xmlns="" id="{83C91862-8438-4227-A0BE-73765CFEB79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4495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6" name="Line 16">
            <a:extLst>
              <a:ext uri="{FF2B5EF4-FFF2-40B4-BE49-F238E27FC236}">
                <a16:creationId xmlns:a16="http://schemas.microsoft.com/office/drawing/2014/main" xmlns="" id="{8AFD1380-7452-44E2-AA9F-B57F7876AC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495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7" name="Line 17">
            <a:extLst>
              <a:ext uri="{FF2B5EF4-FFF2-40B4-BE49-F238E27FC236}">
                <a16:creationId xmlns:a16="http://schemas.microsoft.com/office/drawing/2014/main" xmlns="" id="{386918BB-90A7-4458-B020-BA9674F78D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4495800"/>
            <a:ext cx="213360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8" name="Line 18">
            <a:extLst>
              <a:ext uri="{FF2B5EF4-FFF2-40B4-BE49-F238E27FC236}">
                <a16:creationId xmlns:a16="http://schemas.microsoft.com/office/drawing/2014/main" xmlns="" id="{207896DF-E779-4FB5-8336-F1C176A1A9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4495800"/>
            <a:ext cx="22860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9" name="Text Box 19">
            <a:extLst>
              <a:ext uri="{FF2B5EF4-FFF2-40B4-BE49-F238E27FC236}">
                <a16:creationId xmlns:a16="http://schemas.microsoft.com/office/drawing/2014/main" xmlns="" id="{DEFDFB15-8424-4320-BE4C-7F7E87327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674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5140" name="Text Box 20">
            <a:extLst>
              <a:ext uri="{FF2B5EF4-FFF2-40B4-BE49-F238E27FC236}">
                <a16:creationId xmlns:a16="http://schemas.microsoft.com/office/drawing/2014/main" xmlns="" id="{5AF29341-52D7-459C-B291-BE4FA8243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114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141" name="Text Box 21">
            <a:extLst>
              <a:ext uri="{FF2B5EF4-FFF2-40B4-BE49-F238E27FC236}">
                <a16:creationId xmlns:a16="http://schemas.microsoft.com/office/drawing/2014/main" xmlns="" id="{AA56085C-27F6-4E53-BFA5-62FF6674C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114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A’</a:t>
            </a:r>
          </a:p>
        </p:txBody>
      </p:sp>
      <p:sp>
        <p:nvSpPr>
          <p:cNvPr id="5142" name="Text Box 22">
            <a:extLst>
              <a:ext uri="{FF2B5EF4-FFF2-40B4-BE49-F238E27FC236}">
                <a16:creationId xmlns:a16="http://schemas.microsoft.com/office/drawing/2014/main" xmlns="" id="{47396B70-EDDD-4A9F-8B14-6A62AE0E2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867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5143" name="Text Box 23">
            <a:extLst>
              <a:ext uri="{FF2B5EF4-FFF2-40B4-BE49-F238E27FC236}">
                <a16:creationId xmlns:a16="http://schemas.microsoft.com/office/drawing/2014/main" xmlns="" id="{27560389-DE12-4152-9F6C-2C560BCAB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7912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H’</a:t>
            </a:r>
          </a:p>
        </p:txBody>
      </p:sp>
      <p:sp>
        <p:nvSpPr>
          <p:cNvPr id="5144" name="Text Box 24">
            <a:extLst>
              <a:ext uri="{FF2B5EF4-FFF2-40B4-BE49-F238E27FC236}">
                <a16:creationId xmlns:a16="http://schemas.microsoft.com/office/drawing/2014/main" xmlns="" id="{E318F8FA-0D75-428F-89E7-284E13A17E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791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5145" name="Line 25">
            <a:extLst>
              <a:ext uri="{FF2B5EF4-FFF2-40B4-BE49-F238E27FC236}">
                <a16:creationId xmlns:a16="http://schemas.microsoft.com/office/drawing/2014/main" xmlns="" id="{10F67B3C-EE5B-40EB-8B5C-088DF73F0F0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9718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6" name="Rectangle 26">
            <a:extLst>
              <a:ext uri="{FF2B5EF4-FFF2-40B4-BE49-F238E27FC236}">
                <a16:creationId xmlns:a16="http://schemas.microsoft.com/office/drawing/2014/main" xmlns="" id="{66E866C6-8DBB-4E11-BA74-1733F161D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55626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47" name="Rectangle 27">
            <a:extLst>
              <a:ext uri="{FF2B5EF4-FFF2-40B4-BE49-F238E27FC236}">
                <a16:creationId xmlns:a16="http://schemas.microsoft.com/office/drawing/2014/main" xmlns="" id="{D0C2C1AF-D38C-4F23-B27E-E77A3A34C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5626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48" name="Text Box 28">
            <a:extLst>
              <a:ext uri="{FF2B5EF4-FFF2-40B4-BE49-F238E27FC236}">
                <a16:creationId xmlns:a16="http://schemas.microsoft.com/office/drawing/2014/main" xmlns="" id="{E39AAAB7-7A7A-42AD-819D-87D66722D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9530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149" name="Text Box 29">
            <a:extLst>
              <a:ext uri="{FF2B5EF4-FFF2-40B4-BE49-F238E27FC236}">
                <a16:creationId xmlns:a16="http://schemas.microsoft.com/office/drawing/2014/main" xmlns="" id="{055827FE-FDBA-4B6B-B819-76CB5C525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8006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150" name="Text Box 30">
            <a:extLst>
              <a:ext uri="{FF2B5EF4-FFF2-40B4-BE49-F238E27FC236}">
                <a16:creationId xmlns:a16="http://schemas.microsoft.com/office/drawing/2014/main" xmlns="" id="{3B563754-5047-472D-9F60-E83D7C28C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657600"/>
            <a:ext cx="42672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1800" b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1800" b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 A của tam giác ABC nằm trên đường thẳng song song với BC và cách BC một khoảng bằng 2 cm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en-US" sz="1800" b="1" u="sng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30" name="Rectangle 36">
            <a:extLst>
              <a:ext uri="{FF2B5EF4-FFF2-40B4-BE49-F238E27FC236}">
                <a16:creationId xmlns:a16="http://schemas.microsoft.com/office/drawing/2014/main" xmlns="" id="{8C62B39D-349E-4A02-93BA-DDBF58E1E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52600"/>
            <a:ext cx="87302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000" b="1" u="sng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2.Tính chất của các điểm cách đều một đường thẳng cho trướ</a:t>
            </a:r>
            <a:r>
              <a:rPr lang="en-US" altLang="en-US" sz="2000" b="1" u="sng" dirty="0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c: (</a:t>
            </a:r>
            <a:r>
              <a:rPr lang="en-US" altLang="en-US" sz="2000" b="1" u="sng" dirty="0" err="1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2000" b="1" u="sng" dirty="0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000" b="1" u="sng" dirty="0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101)</a:t>
            </a:r>
            <a:endParaRPr lang="en-US" altLang="en-US" sz="2000" b="1" u="sng" dirty="0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926"/>
    </mc:Choice>
    <mc:Fallback xmlns="">
      <p:transition spd="slow" advTm="1109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6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9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2" dur="2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5" dur="20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8" dur="2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1" dur="2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4" dur="2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7" dur="2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0" dur="2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3" dur="2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6" dur="20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9" dur="20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2" dur="20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5" dur="20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8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1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4" dur="2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7" dur="2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0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3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6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0" grpId="1"/>
      <p:bldP spid="5139" grpId="0"/>
      <p:bldP spid="5139" grpId="1"/>
      <p:bldP spid="5140" grpId="0"/>
      <p:bldP spid="5140" grpId="1"/>
      <p:bldP spid="5141" grpId="0"/>
      <p:bldP spid="5141" grpId="1"/>
      <p:bldP spid="5142" grpId="0"/>
      <p:bldP spid="5142" grpId="1"/>
      <p:bldP spid="5143" grpId="0"/>
      <p:bldP spid="5143" grpId="1"/>
      <p:bldP spid="5144" grpId="0"/>
      <p:bldP spid="5144" grpId="1"/>
      <p:bldP spid="5146" grpId="0" animBg="1"/>
      <p:bldP spid="5146" grpId="1" animBg="1"/>
      <p:bldP spid="5147" grpId="0" animBg="1"/>
      <p:bldP spid="5147" grpId="1" animBg="1"/>
      <p:bldP spid="5148" grpId="0"/>
      <p:bldP spid="5148" grpId="1"/>
      <p:bldP spid="5149" grpId="0"/>
      <p:bldP spid="5149" grpId="1"/>
      <p:bldP spid="5150" grpId="0"/>
      <p:bldP spid="5150" grpId="1"/>
    </p:bldLst>
  </p:timing>
  <p:extLst mod="1">
    <p:ext uri="{E180D4A7-C9FB-4DFB-919C-405C955672EB}">
      <p14:showEvtLst xmlns:p14="http://schemas.microsoft.com/office/powerpoint/2010/main">
        <p14:playEvt time="2602" objId="2"/>
        <p14:pauseEvt time="2701" objId="2"/>
        <p14:resumeEvt time="3633" objId="2"/>
        <p14:pauseEvt time="3965" objId="2"/>
        <p14:resumeEvt time="4026" objId="2"/>
        <p14:stopEvt time="110926" objId="2"/>
      </p14:showEvt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63516B1D-3D1F-440D-9563-D14CDAC9C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0"/>
            <a:ext cx="6477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10:ĐƯỜNG THẲNG SONG SONG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MỘT ĐƯỜNG THẲNG CHO TRƯỚC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FE2F5C2E-00C2-4BF8-B06E-ACA167AEC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382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000" b="1" u="sng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1.Khoảng cách giữa hai đường thẳng song song</a:t>
            </a:r>
            <a:endParaRPr lang="en-US" altLang="en-US" sz="2000" b="1" u="sng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000" b="1" u="sng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2.Tính chất của các điểm cách đều một đường thẳng cho trướ</a:t>
            </a:r>
            <a:r>
              <a:rPr lang="en-US" altLang="en-US" sz="2000" b="1" u="sng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xmlns="" id="{26EC9984-D6C5-4DC0-AB06-5886AFBD6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240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000" b="1" u="sng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3.Đường thẳng song song cách </a:t>
            </a:r>
            <a:r>
              <a:rPr lang="vi-VN" altLang="en-US" sz="2000" b="1" u="sng" dirty="0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000" b="1" u="sng" dirty="0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(học sinh tự đọc sgk)</a:t>
            </a:r>
            <a:endParaRPr lang="vi-VN" altLang="en-US" sz="2000" b="1" u="sng" dirty="0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xmlns="" id="{F54A3ACC-670C-486E-A9E9-AF59D44D5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05000"/>
            <a:ext cx="441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Bài tập</a:t>
            </a:r>
          </a:p>
        </p:txBody>
      </p:sp>
      <p:pic>
        <p:nvPicPr>
          <p:cNvPr id="7174" name="Picture 6" descr="j0293236">
            <a:extLst>
              <a:ext uri="{FF2B5EF4-FFF2-40B4-BE49-F238E27FC236}">
                <a16:creationId xmlns:a16="http://schemas.microsoft.com/office/drawing/2014/main" xmlns="" id="{DD2B5E4A-7D22-454A-91F7-9428CCF0A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9800"/>
            <a:ext cx="9906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7">
            <a:extLst>
              <a:ext uri="{FF2B5EF4-FFF2-40B4-BE49-F238E27FC236}">
                <a16:creationId xmlns:a16="http://schemas.microsoft.com/office/drawing/2014/main" xmlns="" id="{564FD66E-B00D-4178-81E1-F76C1EA4B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362200"/>
            <a:ext cx="8001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thẳng 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 tia Ax bất kì.Trên tia Ax lấy các điểm 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C,D,</a:t>
            </a: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AC=CD=D</a:t>
            </a: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.Kẻ </a:t>
            </a: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thẳng </a:t>
            </a: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.Qua </a:t>
            </a: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C,D kẻ các đường thẳng song song với </a:t>
            </a: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BB’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.Chứng </a:t>
            </a: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 rằng đoạn thẳng 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 chia </a:t>
            </a: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 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bằng </a:t>
            </a: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1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6" name="Picture 8" descr="h33">
            <a:extLst>
              <a:ext uri="{FF2B5EF4-FFF2-40B4-BE49-F238E27FC236}">
                <a16:creationId xmlns:a16="http://schemas.microsoft.com/office/drawing/2014/main" xmlns="" id="{264B72DF-C517-4C72-BF68-E3CF2DC13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365625"/>
            <a:ext cx="2438400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Line 9">
            <a:extLst>
              <a:ext uri="{FF2B5EF4-FFF2-40B4-BE49-F238E27FC236}">
                <a16:creationId xmlns:a16="http://schemas.microsoft.com/office/drawing/2014/main" xmlns="" id="{95DED91B-042C-437D-B11C-A381F0C27B1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2766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Text Box 10">
            <a:extLst>
              <a:ext uri="{FF2B5EF4-FFF2-40B4-BE49-F238E27FC236}">
                <a16:creationId xmlns:a16="http://schemas.microsoft.com/office/drawing/2014/main" xmlns="" id="{65CCD49A-2731-45F3-A0DD-EEE7F88A3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505200"/>
            <a:ext cx="419100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định lý về các đường thẳng song song cách đều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AC=CD=BD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CC’//DD’//BB’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AC’=C’D’=D’B’ (đpcm)</a:t>
            </a:r>
            <a:endParaRPr lang="vi-VN" altLang="en-US" sz="1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328"/>
    </mc:Choice>
    <mc:Fallback xmlns="">
      <p:transition spd="slow" advTm="993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5" grpId="0"/>
      <p:bldP spid="7178" grpId="0"/>
    </p:bldLst>
  </p:timing>
  <p:extLst mod="1">
    <p:ext uri="{E180D4A7-C9FB-4DFB-919C-405C955672EB}">
      <p14:showEvtLst xmlns:p14="http://schemas.microsoft.com/office/powerpoint/2010/main">
        <p14:playEvt time="4046" objId="10"/>
        <p14:pauseEvt time="4128" objId="10"/>
        <p14:resumeEvt time="5870" objId="10"/>
        <p14:pauseEvt time="5951" objId="10"/>
        <p14:resumeEvt time="6639" objId="10"/>
        <p14:stopEvt time="99328" objId="10"/>
      </p14:showEvt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E3530660-A8C4-498F-BA3D-04857D272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28600"/>
            <a:ext cx="6096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10</a:t>
            </a:r>
            <a:r>
              <a:rPr lang="vi-VN" altLang="en-US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</a:t>
            </a:r>
            <a:r>
              <a:rPr lang="vi-VN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 SONG SONG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MỘT ĐƯỜNG THẲNG CHO TRƯỚC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D9B226AE-40E9-4F51-B84E-548078500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19200"/>
            <a:ext cx="762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000" b="1" u="sng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1.Khoảng cách giữa hai đường thẳng song song</a:t>
            </a:r>
            <a:endParaRPr lang="en-US" altLang="en-US" sz="2000" b="1" u="sng" dirty="0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000" b="1" u="sng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2.Tính chất của các điểm cách đều một đường thẳng cho </a:t>
            </a:r>
            <a:r>
              <a:rPr lang="vi-VN" altLang="en-US" sz="2000" b="1" u="sng" dirty="0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</a:t>
            </a:r>
            <a:r>
              <a:rPr lang="en-US" altLang="en-US" sz="2000" b="1" u="sng" dirty="0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altLang="en-US" sz="2000" b="1" u="sng" dirty="0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2" name="Text Box 5">
            <a:extLst>
              <a:ext uri="{FF2B5EF4-FFF2-40B4-BE49-F238E27FC236}">
                <a16:creationId xmlns:a16="http://schemas.microsoft.com/office/drawing/2014/main" xmlns="" id="{4F8E74B6-2190-4F9D-BC1E-9FB8520EB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09800"/>
            <a:ext cx="434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 dirty="0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2000" b="1" u="sng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xmlns="" id="{01379BE4-AA3B-4F3E-AFEB-27358B2E0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90800"/>
            <a:ext cx="723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000" b="1" u="sng" dirty="0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5.Hoạt </a:t>
            </a:r>
            <a:r>
              <a:rPr lang="vi-VN" altLang="en-US" sz="2000" b="1" u="sng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 về nhà</a:t>
            </a:r>
          </a:p>
        </p:txBody>
      </p:sp>
      <p:sp>
        <p:nvSpPr>
          <p:cNvPr id="8200" name="AutoShape 8">
            <a:extLst>
              <a:ext uri="{FF2B5EF4-FFF2-40B4-BE49-F238E27FC236}">
                <a16:creationId xmlns:a16="http://schemas.microsoft.com/office/drawing/2014/main" xmlns="" id="{B4D9747F-618C-4018-8DF9-05A50E5DD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438400"/>
            <a:ext cx="5410200" cy="2819400"/>
          </a:xfrm>
          <a:prstGeom prst="cloudCallout">
            <a:avLst>
              <a:gd name="adj1" fmla="val -77199"/>
              <a:gd name="adj2" fmla="val -159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lại bài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tập về </a:t>
            </a: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BT 68, 69, 70, 71 SGK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-Chuẩn bị bài: Luyện tập </a:t>
            </a: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xmlns="" id="{1073A19C-55D6-4AA3-BA4D-6AFC2FB23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05000"/>
            <a:ext cx="716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000" b="1" u="sng" dirty="0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3.Đường thẳng song song cách đều</a:t>
            </a:r>
            <a:r>
              <a:rPr lang="en-US" altLang="en-US" sz="2000" b="1" u="sng" dirty="0" smtClean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(học sinh tự đọc sgk)</a:t>
            </a:r>
            <a:endParaRPr lang="vi-VN" altLang="en-US" sz="2000" b="1" u="sng" dirty="0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773"/>
    </mc:Choice>
    <mc:Fallback xmlns="">
      <p:transition spd="slow" advTm="2777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200" grpId="0" animBg="1"/>
      <p:bldP spid="9" grpId="0"/>
      <p:bldP spid="9" grpId="1"/>
    </p:bldLst>
  </p:timing>
  <p:extLst mod="1">
    <p:ext uri="{E180D4A7-C9FB-4DFB-919C-405C955672EB}">
      <p14:showEvtLst xmlns:p14="http://schemas.microsoft.com/office/powerpoint/2010/main">
        <p14:playEvt time="2196" objId="2"/>
        <p14:triggerEvt type="onClick" time="2196" objId="2"/>
        <p14:stopEvt time="27089" objId="2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0|9|7|30.3|38.3|19.6|4.4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1.2|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21.9|41.7|1|8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2.1|45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6.2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680</Words>
  <Application>Microsoft Office PowerPoint</Application>
  <PresentationFormat>On-screen Show (4:3)</PresentationFormat>
  <Paragraphs>87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TRINHLILAC</dc:creator>
  <cp:lastModifiedBy>uder</cp:lastModifiedBy>
  <cp:revision>84</cp:revision>
  <dcterms:created xsi:type="dcterms:W3CDTF">2010-10-19T05:08:52Z</dcterms:created>
  <dcterms:modified xsi:type="dcterms:W3CDTF">2021-10-22T18:18:52Z</dcterms:modified>
</cp:coreProperties>
</file>